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3"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pl-PL" smtClean="0"/>
              <a:t>Kliknij, aby edytować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EA99C3F4-2834-47AE-A5E8-8BDC05336C39}" type="datetimeFigureOut">
              <a:rPr lang="pl-PL" smtClean="0"/>
              <a:t>2023-11-04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E4036ED-E55B-40E3-932D-101D730523A7}" type="slidenum">
              <a:rPr lang="pl-PL" smtClean="0"/>
              <a:t>‹#›</a:t>
            </a:fld>
            <a:endParaRPr lang="pl-PL"/>
          </a:p>
        </p:txBody>
      </p:sp>
    </p:spTree>
    <p:extLst>
      <p:ext uri="{BB962C8B-B14F-4D97-AF65-F5344CB8AC3E}">
        <p14:creationId xmlns:p14="http://schemas.microsoft.com/office/powerpoint/2010/main" val="440204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pl-PL" smtClean="0"/>
              <a:t>Kliknij, aby edytować styl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EA99C3F4-2834-47AE-A5E8-8BDC05336C39}" type="datetimeFigureOut">
              <a:rPr lang="pl-PL" smtClean="0"/>
              <a:t>2023-11-04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E4036ED-E55B-40E3-932D-101D730523A7}" type="slidenum">
              <a:rPr lang="pl-PL" smtClean="0"/>
              <a:t>‹#›</a:t>
            </a:fld>
            <a:endParaRPr lang="pl-PL"/>
          </a:p>
        </p:txBody>
      </p:sp>
    </p:spTree>
    <p:extLst>
      <p:ext uri="{BB962C8B-B14F-4D97-AF65-F5344CB8AC3E}">
        <p14:creationId xmlns:p14="http://schemas.microsoft.com/office/powerpoint/2010/main" val="1327079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smtClean="0"/>
              <a:t>Kliknij, aby edytować styl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smtClean="0"/>
              <a:t>Kliknij, aby edytować style wzorca tekstu</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EA99C3F4-2834-47AE-A5E8-8BDC05336C39}" type="datetimeFigureOut">
              <a:rPr lang="pl-PL" smtClean="0"/>
              <a:t>2023-11-04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E4036ED-E55B-40E3-932D-101D730523A7}" type="slidenum">
              <a:rPr lang="pl-PL" smtClean="0"/>
              <a:t>‹#›</a:t>
            </a:fld>
            <a:endParaRPr lang="pl-PL"/>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13135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pl-PL" smtClean="0"/>
              <a:t>Kliknij, aby edytować styl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EA99C3F4-2834-47AE-A5E8-8BDC05336C39}" type="datetimeFigureOut">
              <a:rPr lang="pl-PL" smtClean="0"/>
              <a:t>2023-11-04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E4036ED-E55B-40E3-932D-101D730523A7}" type="slidenum">
              <a:rPr lang="pl-PL" smtClean="0"/>
              <a:t>‹#›</a:t>
            </a:fld>
            <a:endParaRPr lang="pl-PL"/>
          </a:p>
        </p:txBody>
      </p:sp>
    </p:spTree>
    <p:extLst>
      <p:ext uri="{BB962C8B-B14F-4D97-AF65-F5344CB8AC3E}">
        <p14:creationId xmlns:p14="http://schemas.microsoft.com/office/powerpoint/2010/main" val="1802367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smtClean="0"/>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smtClean="0"/>
              <a:t>Kliknij, aby edytować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EA99C3F4-2834-47AE-A5E8-8BDC05336C39}" type="datetimeFigureOut">
              <a:rPr lang="pl-PL" smtClean="0"/>
              <a:t>2023-11-04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E4036ED-E55B-40E3-932D-101D730523A7}" type="slidenum">
              <a:rPr lang="pl-PL" smtClean="0"/>
              <a:t>‹#›</a:t>
            </a:fld>
            <a:endParaRPr lang="pl-P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078811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pl-PL" smtClean="0"/>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smtClean="0"/>
              <a:t>Kliknij, aby edytować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EA99C3F4-2834-47AE-A5E8-8BDC05336C39}" type="datetimeFigureOut">
              <a:rPr lang="pl-PL" smtClean="0"/>
              <a:t>2023-11-04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E4036ED-E55B-40E3-932D-101D730523A7}" type="slidenum">
              <a:rPr lang="pl-PL" smtClean="0"/>
              <a:t>‹#›</a:t>
            </a:fld>
            <a:endParaRPr lang="pl-PL"/>
          </a:p>
        </p:txBody>
      </p:sp>
    </p:spTree>
    <p:extLst>
      <p:ext uri="{BB962C8B-B14F-4D97-AF65-F5344CB8AC3E}">
        <p14:creationId xmlns:p14="http://schemas.microsoft.com/office/powerpoint/2010/main" val="24923043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EA99C3F4-2834-47AE-A5E8-8BDC05336C39}" type="datetimeFigureOut">
              <a:rPr lang="pl-PL" smtClean="0"/>
              <a:t>2023-11-04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E4036ED-E55B-40E3-932D-101D730523A7}" type="slidenum">
              <a:rPr lang="pl-PL" smtClean="0"/>
              <a:t>‹#›</a:t>
            </a:fld>
            <a:endParaRPr lang="pl-PL"/>
          </a:p>
        </p:txBody>
      </p:sp>
    </p:spTree>
    <p:extLst>
      <p:ext uri="{BB962C8B-B14F-4D97-AF65-F5344CB8AC3E}">
        <p14:creationId xmlns:p14="http://schemas.microsoft.com/office/powerpoint/2010/main" val="3302765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pl-PL" smtClean="0"/>
              <a:t>Kliknij, aby edytować styl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EA99C3F4-2834-47AE-A5E8-8BDC05336C39}" type="datetimeFigureOut">
              <a:rPr lang="pl-PL" smtClean="0"/>
              <a:t>2023-11-04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E4036ED-E55B-40E3-932D-101D730523A7}" type="slidenum">
              <a:rPr lang="pl-PL" smtClean="0"/>
              <a:t>‹#›</a:t>
            </a:fld>
            <a:endParaRPr lang="pl-PL"/>
          </a:p>
        </p:txBody>
      </p:sp>
    </p:spTree>
    <p:extLst>
      <p:ext uri="{BB962C8B-B14F-4D97-AF65-F5344CB8AC3E}">
        <p14:creationId xmlns:p14="http://schemas.microsoft.com/office/powerpoint/2010/main" val="2754798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EA99C3F4-2834-47AE-A5E8-8BDC05336C39}" type="datetimeFigureOut">
              <a:rPr lang="pl-PL" smtClean="0"/>
              <a:t>2023-11-04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E4036ED-E55B-40E3-932D-101D730523A7}" type="slidenum">
              <a:rPr lang="pl-PL" smtClean="0"/>
              <a:t>‹#›</a:t>
            </a:fld>
            <a:endParaRPr lang="pl-PL"/>
          </a:p>
        </p:txBody>
      </p:sp>
    </p:spTree>
    <p:extLst>
      <p:ext uri="{BB962C8B-B14F-4D97-AF65-F5344CB8AC3E}">
        <p14:creationId xmlns:p14="http://schemas.microsoft.com/office/powerpoint/2010/main" val="1420600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pl-PL" smtClean="0"/>
              <a:t>Kliknij, aby edytować styl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EA99C3F4-2834-47AE-A5E8-8BDC05336C39}" type="datetimeFigureOut">
              <a:rPr lang="pl-PL" smtClean="0"/>
              <a:t>2023-11-04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E4036ED-E55B-40E3-932D-101D730523A7}" type="slidenum">
              <a:rPr lang="pl-PL" smtClean="0"/>
              <a:t>‹#›</a:t>
            </a:fld>
            <a:endParaRPr lang="pl-PL"/>
          </a:p>
        </p:txBody>
      </p:sp>
    </p:spTree>
    <p:extLst>
      <p:ext uri="{BB962C8B-B14F-4D97-AF65-F5344CB8AC3E}">
        <p14:creationId xmlns:p14="http://schemas.microsoft.com/office/powerpoint/2010/main" val="3161038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EA99C3F4-2834-47AE-A5E8-8BDC05336C39}" type="datetimeFigureOut">
              <a:rPr lang="pl-PL" smtClean="0"/>
              <a:t>2023-11-04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6E4036ED-E55B-40E3-932D-101D730523A7}" type="slidenum">
              <a:rPr lang="pl-PL" smtClean="0"/>
              <a:t>‹#›</a:t>
            </a:fld>
            <a:endParaRPr lang="pl-PL"/>
          </a:p>
        </p:txBody>
      </p:sp>
    </p:spTree>
    <p:extLst>
      <p:ext uri="{BB962C8B-B14F-4D97-AF65-F5344CB8AC3E}">
        <p14:creationId xmlns:p14="http://schemas.microsoft.com/office/powerpoint/2010/main" val="15503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Kliknij, aby edytować styl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EA99C3F4-2834-47AE-A5E8-8BDC05336C39}" type="datetimeFigureOut">
              <a:rPr lang="pl-PL" smtClean="0"/>
              <a:t>2023-11-04</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6E4036ED-E55B-40E3-932D-101D730523A7}" type="slidenum">
              <a:rPr lang="pl-PL" smtClean="0"/>
              <a:t>‹#›</a:t>
            </a:fld>
            <a:endParaRPr lang="pl-PL"/>
          </a:p>
        </p:txBody>
      </p:sp>
    </p:spTree>
    <p:extLst>
      <p:ext uri="{BB962C8B-B14F-4D97-AF65-F5344CB8AC3E}">
        <p14:creationId xmlns:p14="http://schemas.microsoft.com/office/powerpoint/2010/main" val="2515781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EA99C3F4-2834-47AE-A5E8-8BDC05336C39}" type="datetimeFigureOut">
              <a:rPr lang="pl-PL" smtClean="0"/>
              <a:t>2023-11-04</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6E4036ED-E55B-40E3-932D-101D730523A7}" type="slidenum">
              <a:rPr lang="pl-PL" smtClean="0"/>
              <a:t>‹#›</a:t>
            </a:fld>
            <a:endParaRPr lang="pl-PL"/>
          </a:p>
        </p:txBody>
      </p:sp>
    </p:spTree>
    <p:extLst>
      <p:ext uri="{BB962C8B-B14F-4D97-AF65-F5344CB8AC3E}">
        <p14:creationId xmlns:p14="http://schemas.microsoft.com/office/powerpoint/2010/main" val="261425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99C3F4-2834-47AE-A5E8-8BDC05336C39}" type="datetimeFigureOut">
              <a:rPr lang="pl-PL" smtClean="0"/>
              <a:t>2023-11-04</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6E4036ED-E55B-40E3-932D-101D730523A7}" type="slidenum">
              <a:rPr lang="pl-PL" smtClean="0"/>
              <a:t>‹#›</a:t>
            </a:fld>
            <a:endParaRPr lang="pl-PL"/>
          </a:p>
        </p:txBody>
      </p:sp>
    </p:spTree>
    <p:extLst>
      <p:ext uri="{BB962C8B-B14F-4D97-AF65-F5344CB8AC3E}">
        <p14:creationId xmlns:p14="http://schemas.microsoft.com/office/powerpoint/2010/main" val="78958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pl-PL" smtClean="0"/>
              <a:t>Kliknij, aby edytować styl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EA99C3F4-2834-47AE-A5E8-8BDC05336C39}" type="datetimeFigureOut">
              <a:rPr lang="pl-PL" smtClean="0"/>
              <a:t>2023-11-04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6E4036ED-E55B-40E3-932D-101D730523A7}" type="slidenum">
              <a:rPr lang="pl-PL" smtClean="0"/>
              <a:t>‹#›</a:t>
            </a:fld>
            <a:endParaRPr lang="pl-PL"/>
          </a:p>
        </p:txBody>
      </p:sp>
    </p:spTree>
    <p:extLst>
      <p:ext uri="{BB962C8B-B14F-4D97-AF65-F5344CB8AC3E}">
        <p14:creationId xmlns:p14="http://schemas.microsoft.com/office/powerpoint/2010/main" val="4111465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EA99C3F4-2834-47AE-A5E8-8BDC05336C39}" type="datetimeFigureOut">
              <a:rPr lang="pl-PL" smtClean="0"/>
              <a:t>2023-11-04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6E4036ED-E55B-40E3-932D-101D730523A7}" type="slidenum">
              <a:rPr lang="pl-PL" smtClean="0"/>
              <a:t>‹#›</a:t>
            </a:fld>
            <a:endParaRPr lang="pl-PL"/>
          </a:p>
        </p:txBody>
      </p:sp>
    </p:spTree>
    <p:extLst>
      <p:ext uri="{BB962C8B-B14F-4D97-AF65-F5344CB8AC3E}">
        <p14:creationId xmlns:p14="http://schemas.microsoft.com/office/powerpoint/2010/main" val="4233545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pl-PL" smtClean="0"/>
              <a:t>Kliknij, aby edytować styl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A99C3F4-2834-47AE-A5E8-8BDC05336C39}" type="datetimeFigureOut">
              <a:rPr lang="pl-PL" smtClean="0"/>
              <a:t>2023-11-04</a:t>
            </a:fld>
            <a:endParaRPr lang="pl-P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E4036ED-E55B-40E3-932D-101D730523A7}" type="slidenum">
              <a:rPr lang="pl-PL" smtClean="0"/>
              <a:t>‹#›</a:t>
            </a:fld>
            <a:endParaRPr lang="pl-PL"/>
          </a:p>
        </p:txBody>
      </p:sp>
    </p:spTree>
    <p:extLst>
      <p:ext uri="{BB962C8B-B14F-4D97-AF65-F5344CB8AC3E}">
        <p14:creationId xmlns:p14="http://schemas.microsoft.com/office/powerpoint/2010/main" val="2871486486"/>
      </p:ext>
    </p:extLst>
  </p:cSld>
  <p:clrMap bg1="dk1" tx1="lt1" bg2="dk2" tx2="lt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 id="214748377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677334" y="609600"/>
            <a:ext cx="9934858" cy="1320800"/>
          </a:xfrm>
        </p:spPr>
        <p:txBody>
          <a:bodyPr/>
          <a:lstStyle/>
          <a:p>
            <a:pPr algn="ctr"/>
            <a:r>
              <a:rPr lang="pl-PL" b="1" dirty="0" smtClean="0">
                <a:latin typeface="Arial" panose="020B0604020202020204" pitchFamily="34" charset="0"/>
                <a:cs typeface="Arial" panose="020B0604020202020204" pitchFamily="34" charset="0"/>
              </a:rPr>
              <a:t>Pomnik Żołnierzy </a:t>
            </a:r>
            <a:r>
              <a:rPr lang="pl-PL" b="1" dirty="0">
                <a:latin typeface="Arial" panose="020B0604020202020204" pitchFamily="34" charset="0"/>
                <a:cs typeface="Arial" panose="020B0604020202020204" pitchFamily="34" charset="0"/>
              </a:rPr>
              <a:t>F</a:t>
            </a:r>
            <a:r>
              <a:rPr lang="pl-PL" b="1" dirty="0" smtClean="0">
                <a:latin typeface="Arial" panose="020B0604020202020204" pitchFamily="34" charset="0"/>
                <a:cs typeface="Arial" panose="020B0604020202020204" pitchFamily="34" charset="0"/>
              </a:rPr>
              <a:t>rancuskich w Gliwicach. Oliwia Fiołka kl. VII „a”, SP nr 9 Gliwice</a:t>
            </a:r>
            <a:endParaRPr lang="pl-PL" b="1" dirty="0">
              <a:latin typeface="Arial" panose="020B0604020202020204" pitchFamily="34" charset="0"/>
              <a:cs typeface="Arial" panose="020B0604020202020204" pitchFamily="34" charset="0"/>
            </a:endParaRPr>
          </a:p>
        </p:txBody>
      </p:sp>
      <p:pic>
        <p:nvPicPr>
          <p:cNvPr id="7" name="Obraz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4763" y="2772768"/>
            <a:ext cx="5499279" cy="2914650"/>
          </a:xfrm>
          <a:prstGeom prst="rect">
            <a:avLst/>
          </a:prstGeom>
        </p:spPr>
      </p:pic>
      <p:pic>
        <p:nvPicPr>
          <p:cNvPr id="9" name="Symbol zastępczy zawartości 8"/>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677334" y="2772768"/>
            <a:ext cx="4569060" cy="2914650"/>
          </a:xfrm>
        </p:spPr>
      </p:pic>
      <p:pic>
        <p:nvPicPr>
          <p:cNvPr id="10" name="Mireille Mathieu singing La Marseillaise (with lyrics) (1)">
            <a:hlinkClick r:id="" action="ppaction://media"/>
          </p:cNvPr>
          <p:cNvPicPr>
            <a:picLocks noChangeAspect="1"/>
          </p:cNvPicPr>
          <p:nvPr>
            <a:audioFile r:link="rId2"/>
            <p:extLst>
              <p:ext uri="{DAA4B4D4-6D71-4841-9C94-3DE7FCFB9230}">
                <p14:media xmlns:p14="http://schemas.microsoft.com/office/powerpoint/2010/main" r:embed="rId1">
                  <p14:fade in="2000" out="2000"/>
                </p14:media>
              </p:ext>
            </p:extLst>
          </p:nvPr>
        </p:nvPicPr>
        <p:blipFill>
          <a:blip r:embed="rId6"/>
          <a:stretch>
            <a:fillRect/>
          </a:stretch>
        </p:blipFill>
        <p:spPr>
          <a:xfrm>
            <a:off x="10839242" y="304800"/>
            <a:ext cx="609600" cy="609600"/>
          </a:xfrm>
          <a:prstGeom prst="rect">
            <a:avLst/>
          </a:prstGeom>
        </p:spPr>
      </p:pic>
    </p:spTree>
    <p:extLst>
      <p:ext uri="{BB962C8B-B14F-4D97-AF65-F5344CB8AC3E}">
        <p14:creationId xmlns:p14="http://schemas.microsoft.com/office/powerpoint/2010/main" val="771952888"/>
      </p:ext>
    </p:extLst>
  </p:cSld>
  <p:clrMapOvr>
    <a:masterClrMapping/>
  </p:clrMapOvr>
  <mc:AlternateContent xmlns:mc="http://schemas.openxmlformats.org/markup-compatibility/2006">
    <mc:Choice xmlns:p14="http://schemas.microsoft.com/office/powerpoint/2010/main" Requires="p14">
      <p:transition p14:dur="10" advTm="10000">
        <p14:glitter pattern="hexagon"/>
      </p:transition>
    </mc:Choice>
    <mc:Fallback>
      <p:transition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10"/>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77333" y="386366"/>
            <a:ext cx="9896221" cy="1210615"/>
          </a:xfrm>
        </p:spPr>
        <p:txBody>
          <a:bodyPr>
            <a:normAutofit fontScale="90000"/>
          </a:bodyPr>
          <a:lstStyle/>
          <a:p>
            <a:pPr algn="ctr"/>
            <a:r>
              <a:rPr lang="pl-PL" b="1" dirty="0" smtClean="0">
                <a:latin typeface="Arial" panose="020B0604020202020204" pitchFamily="34" charset="0"/>
                <a:cs typeface="Arial" panose="020B0604020202020204" pitchFamily="34" charset="0"/>
              </a:rPr>
              <a:t>Zacznijmy od zadanie sobie pytania – Co robili Francuzi z Gliwicach ponad sto lat temu?</a:t>
            </a:r>
            <a:endParaRPr lang="pl-PL" b="1" dirty="0">
              <a:latin typeface="Arial" panose="020B0604020202020204" pitchFamily="34" charset="0"/>
              <a:cs typeface="Arial" panose="020B0604020202020204" pitchFamily="34" charset="0"/>
            </a:endParaRPr>
          </a:p>
        </p:txBody>
      </p:sp>
      <p:sp>
        <p:nvSpPr>
          <p:cNvPr id="3" name="Symbol zastępczy zawartości 2"/>
          <p:cNvSpPr>
            <a:spLocks noGrp="1"/>
          </p:cNvSpPr>
          <p:nvPr>
            <p:ph idx="1"/>
          </p:nvPr>
        </p:nvSpPr>
        <p:spPr>
          <a:xfrm>
            <a:off x="677333" y="1378039"/>
            <a:ext cx="10952290" cy="5306096"/>
          </a:xfrm>
        </p:spPr>
        <p:txBody>
          <a:bodyPr>
            <a:noAutofit/>
          </a:bodyPr>
          <a:lstStyle/>
          <a:p>
            <a:pPr marL="0" indent="0" algn="ctr">
              <a:buNone/>
            </a:pPr>
            <a:r>
              <a:rPr lang="pl-PL" sz="2000" dirty="0" smtClean="0">
                <a:latin typeface="Arial" panose="020B0604020202020204" pitchFamily="34" charset="0"/>
                <a:cs typeface="Arial" panose="020B0604020202020204" pitchFamily="34" charset="0"/>
              </a:rPr>
              <a:t> Decyzją </a:t>
            </a:r>
            <a:r>
              <a:rPr lang="pl-PL" sz="2000" dirty="0">
                <a:latin typeface="Arial" panose="020B0604020202020204" pitchFamily="34" charset="0"/>
                <a:cs typeface="Arial" panose="020B0604020202020204" pitchFamily="34" charset="0"/>
              </a:rPr>
              <a:t>konferencji pokojowej w Wersalu w 1919 roku o przynależności państwowej Gliwic i regionu miał zadecydować plebiscyt mieszkańców. Na teren plebiscytowy przyjechały wojska alianckie, aby pilnować porządku</a:t>
            </a:r>
            <a:r>
              <a:rPr lang="pl-PL" sz="2000" dirty="0" smtClean="0">
                <a:latin typeface="Arial" panose="020B0604020202020204" pitchFamily="34" charset="0"/>
                <a:cs typeface="Arial" panose="020B0604020202020204" pitchFamily="34" charset="0"/>
              </a:rPr>
              <a:t>. </a:t>
            </a:r>
            <a:r>
              <a:rPr lang="pl-PL" sz="2000" dirty="0">
                <a:latin typeface="Arial" panose="020B0604020202020204" pitchFamily="34" charset="0"/>
                <a:cs typeface="Arial" panose="020B0604020202020204" pitchFamily="34" charset="0"/>
              </a:rPr>
              <a:t>W styczniu 1920 roku weszły w życie na Górnym Śląsku postanowienia traktatu wersalskiego. Niemiecka Straż Graniczna i wojska niemieckie musiały opuścić teren plebiscytowy, a na ich miejscu pojawiły się kilkunastotysięczne oddziały alianckie (francuskie, brytyjskie i włoskie). Władzę cywilną na obszarze plebiscytowym i zwierzchność nad wojskami alianckimi należała do Międzysojuszniczej Komisji Rządzącej i Plebiscytowej na Górnym Śląsku. Na jej czele stanął francuski generał i weteran I wojny światowej Henri Le Rond</a:t>
            </a:r>
            <a:r>
              <a:rPr lang="pl-PL" sz="2000" dirty="0" smtClean="0">
                <a:latin typeface="Arial" panose="020B0604020202020204" pitchFamily="34" charset="0"/>
                <a:cs typeface="Arial" panose="020B0604020202020204" pitchFamily="34" charset="0"/>
              </a:rPr>
              <a:t>. </a:t>
            </a:r>
            <a:r>
              <a:rPr lang="pl-PL" sz="2000" dirty="0">
                <a:latin typeface="Arial" panose="020B0604020202020204" pitchFamily="34" charset="0"/>
                <a:cs typeface="Arial" panose="020B0604020202020204" pitchFamily="34" charset="0"/>
              </a:rPr>
              <a:t>Najliczniejsze z wojsk alianckich były oddziały </a:t>
            </a:r>
            <a:r>
              <a:rPr lang="pl-PL" sz="2000" dirty="0" smtClean="0">
                <a:latin typeface="Arial" panose="020B0604020202020204" pitchFamily="34" charset="0"/>
                <a:cs typeface="Arial" panose="020B0604020202020204" pitchFamily="34" charset="0"/>
              </a:rPr>
              <a:t>francuskie, które liczyły około 13 </a:t>
            </a:r>
            <a:r>
              <a:rPr lang="pl-PL" sz="2000" dirty="0">
                <a:latin typeface="Arial" panose="020B0604020202020204" pitchFamily="34" charset="0"/>
                <a:cs typeface="Arial" panose="020B0604020202020204" pitchFamily="34" charset="0"/>
              </a:rPr>
              <a:t>tysięcy żołnierzy w całym regionie. Francuscy wojskowi skierowali na Górny Śląsk </a:t>
            </a:r>
            <a:r>
              <a:rPr lang="pl-PL" sz="2000" dirty="0" smtClean="0">
                <a:latin typeface="Arial" panose="020B0604020202020204" pitchFamily="34" charset="0"/>
                <a:cs typeface="Arial" panose="020B0604020202020204" pitchFamily="34" charset="0"/>
              </a:rPr>
              <a:t>w</a:t>
            </a:r>
            <a:r>
              <a:rPr lang="pl-PL" sz="2000" dirty="0">
                <a:latin typeface="Arial" panose="020B0604020202020204" pitchFamily="34" charset="0"/>
                <a:cs typeface="Arial" panose="020B0604020202020204" pitchFamily="34" charset="0"/>
              </a:rPr>
              <a:t> większości oddziały górskie, wnioskując po nazwie regionu, że są to tereny górzyste</a:t>
            </a:r>
            <a:r>
              <a:rPr lang="pl-PL" sz="2000" dirty="0" smtClean="0">
                <a:latin typeface="Arial" panose="020B0604020202020204" pitchFamily="34" charset="0"/>
                <a:cs typeface="Arial" panose="020B0604020202020204" pitchFamily="34" charset="0"/>
              </a:rPr>
              <a:t>. </a:t>
            </a:r>
            <a:r>
              <a:rPr lang="pl-PL" sz="2000" dirty="0">
                <a:latin typeface="Arial" panose="020B0604020202020204" pitchFamily="34" charset="0"/>
                <a:cs typeface="Arial" panose="020B0604020202020204" pitchFamily="34" charset="0"/>
              </a:rPr>
              <a:t>Francuzi w sporze górnośląskim sprzyjali stronie </a:t>
            </a:r>
            <a:r>
              <a:rPr lang="pl-PL" sz="2000" dirty="0" smtClean="0">
                <a:latin typeface="Arial" panose="020B0604020202020204" pitchFamily="34" charset="0"/>
                <a:cs typeface="Arial" panose="020B0604020202020204" pitchFamily="34" charset="0"/>
              </a:rPr>
              <a:t>polskiej. </a:t>
            </a:r>
            <a:r>
              <a:rPr lang="pl-PL" sz="2000" dirty="0">
                <a:latin typeface="Arial" panose="020B0604020202020204" pitchFamily="34" charset="0"/>
                <a:cs typeface="Arial" panose="020B0604020202020204" pitchFamily="34" charset="0"/>
              </a:rPr>
              <a:t>9 kwietnia 1922 roku żołnierze francuscy stacjonujący wówczas w Gliwicach otrzymali informację w Niedzielę Palmową, że w mauzoleum na terenie cmentarza hutniczego przechowywana jest broń niemieckich bojówek. Okazało się, że była to pułapka. Podczas przeszukiwania grobowca nastąpiła eksplozja bomby odpalonej za pomocą mechanizmu zegarowego. Mauzoleum uległo zniszczeniu, a na miejscu zginęło 10 żołnierzy, a kolejnych kilkunastu w szpitalu.</a:t>
            </a:r>
            <a:endParaRPr lang="pl-PL"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02218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50000">
        <p15:prstTrans prst="drape"/>
      </p:transition>
    </mc:Choice>
    <mc:Fallback>
      <p:transition spd="slow" advTm="50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77333" y="463639"/>
            <a:ext cx="5697709" cy="1081826"/>
          </a:xfrm>
        </p:spPr>
        <p:txBody>
          <a:bodyPr>
            <a:noAutofit/>
          </a:bodyPr>
          <a:lstStyle/>
          <a:p>
            <a:pPr algn="ctr"/>
            <a:r>
              <a:rPr lang="pl-PL" sz="3200" b="1" dirty="0" smtClean="0">
                <a:latin typeface="Arial" panose="020B0604020202020204" pitchFamily="34" charset="0"/>
                <a:cs typeface="Arial" panose="020B0604020202020204" pitchFamily="34" charset="0"/>
              </a:rPr>
              <a:t>Pomnik- sarkofag Żołnierzy </a:t>
            </a:r>
            <a:r>
              <a:rPr lang="pl-PL" sz="3200" b="1" dirty="0">
                <a:latin typeface="Arial" panose="020B0604020202020204" pitchFamily="34" charset="0"/>
                <a:cs typeface="Arial" panose="020B0604020202020204" pitchFamily="34" charset="0"/>
              </a:rPr>
              <a:t>F</a:t>
            </a:r>
            <a:r>
              <a:rPr lang="pl-PL" sz="3200" b="1" dirty="0" smtClean="0">
                <a:latin typeface="Arial" panose="020B0604020202020204" pitchFamily="34" charset="0"/>
                <a:cs typeface="Arial" panose="020B0604020202020204" pitchFamily="34" charset="0"/>
              </a:rPr>
              <a:t>rancuskich w Gliwicach.</a:t>
            </a:r>
            <a:endParaRPr lang="pl-PL" sz="3200" b="1" dirty="0">
              <a:latin typeface="Arial" panose="020B0604020202020204" pitchFamily="34" charset="0"/>
              <a:cs typeface="Arial" panose="020B0604020202020204" pitchFamily="34" charset="0"/>
            </a:endParaRPr>
          </a:p>
        </p:txBody>
      </p:sp>
      <p:pic>
        <p:nvPicPr>
          <p:cNvPr id="5" name="Symbol zastępczy zawartości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11159" y="836433"/>
            <a:ext cx="3638550" cy="4857750"/>
          </a:xfrm>
        </p:spPr>
      </p:pic>
      <p:sp>
        <p:nvSpPr>
          <p:cNvPr id="4" name="Symbol zastępczy tekstu 3"/>
          <p:cNvSpPr>
            <a:spLocks noGrp="1"/>
          </p:cNvSpPr>
          <p:nvPr>
            <p:ph type="body" sz="half" idx="2"/>
          </p:nvPr>
        </p:nvSpPr>
        <p:spPr>
          <a:xfrm>
            <a:off x="677334" y="1635617"/>
            <a:ext cx="5697708" cy="4058566"/>
          </a:xfrm>
        </p:spPr>
        <p:txBody>
          <a:bodyPr>
            <a:noAutofit/>
          </a:bodyPr>
          <a:lstStyle/>
          <a:p>
            <a:pPr algn="ctr"/>
            <a:r>
              <a:rPr lang="pl-PL" sz="2000" dirty="0">
                <a:latin typeface="Arial" panose="020B0604020202020204" pitchFamily="34" charset="0"/>
                <a:cs typeface="Arial" panose="020B0604020202020204" pitchFamily="34" charset="0"/>
              </a:rPr>
              <a:t>Jednym ze śladów obecności wojsk francuskich w Gliwicach jest pomnik-sarkofag </a:t>
            </a:r>
            <a:r>
              <a:rPr lang="pl-PL" sz="2000" dirty="0" smtClean="0">
                <a:latin typeface="Arial" panose="020B0604020202020204" pitchFamily="34" charset="0"/>
                <a:cs typeface="Arial" panose="020B0604020202020204" pitchFamily="34" charset="0"/>
              </a:rPr>
              <a:t>znajdujący się na</a:t>
            </a:r>
            <a:r>
              <a:rPr lang="pl-PL" sz="2000" dirty="0">
                <a:latin typeface="Arial" panose="020B0604020202020204" pitchFamily="34" charset="0"/>
                <a:cs typeface="Arial" panose="020B0604020202020204" pitchFamily="34" charset="0"/>
              </a:rPr>
              <a:t> terenie dzisiejszego Parku </a:t>
            </a:r>
            <a:r>
              <a:rPr lang="pl-PL" sz="2000" dirty="0" err="1" smtClean="0">
                <a:latin typeface="Arial" panose="020B0604020202020204" pitchFamily="34" charset="0"/>
                <a:cs typeface="Arial" panose="020B0604020202020204" pitchFamily="34" charset="0"/>
              </a:rPr>
              <a:t>Starokozielskiego</a:t>
            </a:r>
            <a:r>
              <a:rPr lang="pl-PL" sz="2000" dirty="0">
                <a:latin typeface="Arial" panose="020B0604020202020204" pitchFamily="34" charset="0"/>
                <a:cs typeface="Arial" panose="020B0604020202020204" pitchFamily="34" charset="0"/>
              </a:rPr>
              <a:t> </a:t>
            </a:r>
            <a:r>
              <a:rPr lang="pl-PL" sz="2000" dirty="0" smtClean="0">
                <a:latin typeface="Arial" panose="020B0604020202020204" pitchFamily="34" charset="0"/>
                <a:cs typeface="Arial" panose="020B0604020202020204" pitchFamily="34" charset="0"/>
              </a:rPr>
              <a:t>przy ulicy Kozielskiej w Gliwicach. </a:t>
            </a:r>
            <a:r>
              <a:rPr lang="pl-PL" sz="2000" dirty="0">
                <a:latin typeface="Arial" panose="020B0604020202020204" pitchFamily="34" charset="0"/>
                <a:cs typeface="Arial" panose="020B0604020202020204" pitchFamily="34" charset="0"/>
              </a:rPr>
              <a:t>Jest on poświęcony 71 żołnierzom i oficerom francuskim, którzy zginęli podczas służby w latach 1920-22. Szczątki tragicznie zmarłych żołnierzy kilka lat później zostały ekshumowane i złożone we Francji. Podczas II wojny światowej naziści zniszczyli pomnik, lecz w latach </a:t>
            </a:r>
            <a:r>
              <a:rPr lang="pl-PL" sz="2000" dirty="0" smtClean="0">
                <a:latin typeface="Arial" panose="020B0604020202020204" pitchFamily="34" charset="0"/>
                <a:cs typeface="Arial" panose="020B0604020202020204" pitchFamily="34" charset="0"/>
              </a:rPr>
              <a:t>60-tych </a:t>
            </a:r>
            <a:r>
              <a:rPr lang="pl-PL" sz="2000" dirty="0">
                <a:latin typeface="Arial" panose="020B0604020202020204" pitchFamily="34" charset="0"/>
                <a:cs typeface="Arial" panose="020B0604020202020204" pitchFamily="34" charset="0"/>
              </a:rPr>
              <a:t>XX wieku został on odnowiony i do dziś jest otoczony opieką władz miasta.</a:t>
            </a:r>
            <a:endParaRPr lang="pl-PL"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950509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30000">
        <p15:prstTrans prst="drape"/>
      </p:transition>
    </mc:Choice>
    <mc:Fallback>
      <p:transition spd="slow" advTm="30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77333" y="609600"/>
            <a:ext cx="10553043" cy="1320800"/>
          </a:xfrm>
        </p:spPr>
        <p:txBody>
          <a:bodyPr>
            <a:normAutofit/>
          </a:bodyPr>
          <a:lstStyle/>
          <a:p>
            <a:pPr algn="ctr"/>
            <a:r>
              <a:rPr lang="pl-PL" sz="3200" b="1" dirty="0" smtClean="0">
                <a:latin typeface="Arial" panose="020B0604020202020204" pitchFamily="34" charset="0"/>
                <a:cs typeface="Arial" panose="020B0604020202020204" pitchFamily="34" charset="0"/>
              </a:rPr>
              <a:t>Nazwiska poległych żołnierzy i oficerów francuskich wyryto z każdej stron tego pomnika.</a:t>
            </a:r>
            <a:endParaRPr lang="pl-PL" sz="3200" b="1" dirty="0">
              <a:latin typeface="Arial" panose="020B0604020202020204" pitchFamily="34" charset="0"/>
              <a:cs typeface="Arial" panose="020B0604020202020204" pitchFamily="34" charset="0"/>
            </a:endParaRPr>
          </a:p>
        </p:txBody>
      </p:sp>
      <p:pic>
        <p:nvPicPr>
          <p:cNvPr id="5" name="Symbol zastępczy zawartości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77862" y="2532658"/>
            <a:ext cx="5078993" cy="3137296"/>
          </a:xfrm>
        </p:spPr>
      </p:pic>
      <p:pic>
        <p:nvPicPr>
          <p:cNvPr id="6" name="Symbol zastępczy zawartości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261502" y="2531467"/>
            <a:ext cx="4968874" cy="3138487"/>
          </a:xfrm>
        </p:spPr>
      </p:pic>
    </p:spTree>
    <p:extLst>
      <p:ext uri="{BB962C8B-B14F-4D97-AF65-F5344CB8AC3E}">
        <p14:creationId xmlns:p14="http://schemas.microsoft.com/office/powerpoint/2010/main" val="2355251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15000">
        <p15:prstTrans prst="drape"/>
      </p:transition>
    </mc:Choice>
    <mc:Fallback>
      <p:transition spd="slow" advTm="15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77333" y="386367"/>
            <a:ext cx="10604559" cy="2086378"/>
          </a:xfrm>
        </p:spPr>
        <p:txBody>
          <a:bodyPr>
            <a:normAutofit fontScale="90000"/>
          </a:bodyPr>
          <a:lstStyle/>
          <a:p>
            <a:pPr algn="ctr"/>
            <a:r>
              <a:rPr lang="pl-PL" b="1" dirty="0" smtClean="0">
                <a:latin typeface="Arial" panose="020B0604020202020204" pitchFamily="34" charset="0"/>
                <a:cs typeface="Arial" panose="020B0604020202020204" pitchFamily="34" charset="0"/>
              </a:rPr>
              <a:t>Wyryty jest również napis: </a:t>
            </a:r>
            <a:br>
              <a:rPr lang="pl-PL" b="1" dirty="0" smtClean="0">
                <a:latin typeface="Arial" panose="020B0604020202020204" pitchFamily="34" charset="0"/>
                <a:cs typeface="Arial" panose="020B0604020202020204" pitchFamily="34" charset="0"/>
              </a:rPr>
            </a:br>
            <a:r>
              <a:rPr lang="pl-PL" sz="4000" b="1" i="1" dirty="0" smtClean="0">
                <a:latin typeface="Arial" panose="020B0604020202020204" pitchFamily="34" charset="0"/>
                <a:cs typeface="Arial" panose="020B0604020202020204" pitchFamily="34" charset="0"/>
              </a:rPr>
              <a:t>„Żołnierzom Francuskim, Synom Zaprzyjaźnionego Narodu, Poległym za Francję, Polskę i Ludzką Godność. Wdzięczni Polacy.”</a:t>
            </a:r>
            <a:endParaRPr lang="pl-PL" sz="4000" b="1" i="1" dirty="0">
              <a:latin typeface="Arial" panose="020B0604020202020204" pitchFamily="34" charset="0"/>
              <a:cs typeface="Arial" panose="020B0604020202020204" pitchFamily="34" charset="0"/>
            </a:endParaRPr>
          </a:p>
        </p:txBody>
      </p:sp>
      <p:pic>
        <p:nvPicPr>
          <p:cNvPr id="5" name="Symbol zastępczy zawartości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176740" y="2910625"/>
            <a:ext cx="2794506" cy="3387143"/>
          </a:xfrm>
        </p:spPr>
      </p:pic>
      <p:pic>
        <p:nvPicPr>
          <p:cNvPr id="6" name="Symbol zastępczy zawartości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452315" y="2910625"/>
            <a:ext cx="2884868" cy="3387143"/>
          </a:xfrm>
        </p:spPr>
      </p:pic>
    </p:spTree>
    <p:extLst>
      <p:ext uri="{BB962C8B-B14F-4D97-AF65-F5344CB8AC3E}">
        <p14:creationId xmlns:p14="http://schemas.microsoft.com/office/powerpoint/2010/main" val="33880058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15000">
        <p15:prstTrans prst="drape"/>
      </p:transition>
    </mc:Choice>
    <mc:Fallback>
      <p:transition spd="slow" advTm="15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34911" y="506930"/>
            <a:ext cx="4242396" cy="1643842"/>
          </a:xfrm>
        </p:spPr>
        <p:txBody>
          <a:bodyPr>
            <a:normAutofit/>
          </a:bodyPr>
          <a:lstStyle/>
          <a:p>
            <a:pPr algn="ctr"/>
            <a:r>
              <a:rPr lang="pl-PL" sz="3200" b="1" dirty="0">
                <a:latin typeface="Arial" panose="020B0604020202020204" pitchFamily="34" charset="0"/>
                <a:cs typeface="Arial" panose="020B0604020202020204" pitchFamily="34" charset="0"/>
              </a:rPr>
              <a:t>Jednym z poległych </a:t>
            </a:r>
            <a:r>
              <a:rPr lang="pl-PL" sz="3200" b="1" dirty="0" smtClean="0">
                <a:latin typeface="Arial" panose="020B0604020202020204" pitchFamily="34" charset="0"/>
                <a:cs typeface="Arial" panose="020B0604020202020204" pitchFamily="34" charset="0"/>
              </a:rPr>
              <a:t>był …</a:t>
            </a:r>
            <a:endParaRPr lang="pl-PL" sz="3200" b="1" dirty="0">
              <a:latin typeface="Arial" panose="020B0604020202020204" pitchFamily="34" charset="0"/>
              <a:cs typeface="Arial" panose="020B0604020202020204" pitchFamily="34" charset="0"/>
            </a:endParaRPr>
          </a:p>
        </p:txBody>
      </p:sp>
      <p:pic>
        <p:nvPicPr>
          <p:cNvPr id="5" name="Symbol zastępczy zawartości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412858" y="617381"/>
            <a:ext cx="4145756" cy="5527675"/>
          </a:xfrm>
        </p:spPr>
      </p:pic>
      <p:sp>
        <p:nvSpPr>
          <p:cNvPr id="4" name="Symbol zastępczy tekstu 3"/>
          <p:cNvSpPr>
            <a:spLocks noGrp="1"/>
          </p:cNvSpPr>
          <p:nvPr>
            <p:ph type="body" sz="half" idx="2"/>
          </p:nvPr>
        </p:nvSpPr>
        <p:spPr>
          <a:xfrm>
            <a:off x="1056067" y="2472745"/>
            <a:ext cx="4005329" cy="2888774"/>
          </a:xfrm>
        </p:spPr>
        <p:txBody>
          <a:bodyPr>
            <a:noAutofit/>
          </a:bodyPr>
          <a:lstStyle/>
          <a:p>
            <a:pPr algn="ctr"/>
            <a:r>
              <a:rPr lang="pl-PL" sz="2800" dirty="0" smtClean="0">
                <a:latin typeface="Arial" panose="020B0604020202020204" pitchFamily="34" charset="0"/>
                <a:cs typeface="Arial" panose="020B0604020202020204" pitchFamily="34" charset="0"/>
              </a:rPr>
              <a:t>dowódca </a:t>
            </a:r>
            <a:r>
              <a:rPr lang="pl-PL" sz="2800" dirty="0">
                <a:latin typeface="Arial" panose="020B0604020202020204" pitchFamily="34" charset="0"/>
                <a:cs typeface="Arial" panose="020B0604020202020204" pitchFamily="34" charset="0"/>
              </a:rPr>
              <a:t>27. Batalionu,</a:t>
            </a:r>
            <a:r>
              <a:rPr lang="pl-PL" sz="2800" b="1" dirty="0">
                <a:latin typeface="Arial" panose="020B0604020202020204" pitchFamily="34" charset="0"/>
                <a:cs typeface="Arial" panose="020B0604020202020204" pitchFamily="34" charset="0"/>
              </a:rPr>
              <a:t> </a:t>
            </a:r>
            <a:r>
              <a:rPr lang="pl-PL" sz="2800" dirty="0">
                <a:latin typeface="Arial" panose="020B0604020202020204" pitchFamily="34" charset="0"/>
                <a:cs typeface="Arial" panose="020B0604020202020204" pitchFamily="34" charset="0"/>
              </a:rPr>
              <a:t>major Bernard </a:t>
            </a:r>
            <a:r>
              <a:rPr lang="pl-PL" sz="2800" dirty="0" err="1">
                <a:latin typeface="Arial" panose="020B0604020202020204" pitchFamily="34" charset="0"/>
                <a:cs typeface="Arial" panose="020B0604020202020204" pitchFamily="34" charset="0"/>
              </a:rPr>
              <a:t>Montalegre</a:t>
            </a:r>
            <a:r>
              <a:rPr lang="pl-PL" sz="2800" dirty="0">
                <a:latin typeface="Arial" panose="020B0604020202020204" pitchFamily="34" charset="0"/>
                <a:cs typeface="Arial" panose="020B0604020202020204" pitchFamily="34" charset="0"/>
              </a:rPr>
              <a:t>, zastrzelony 04.07.1921 roku przed kasynem w Bytomiu.</a:t>
            </a:r>
            <a:endParaRPr lang="pl-PL"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191529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15000">
        <p15:prstTrans prst="drape"/>
      </p:transition>
    </mc:Choice>
    <mc:Fallback>
      <p:transition spd="slow" advTm="15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77333" y="1081825"/>
            <a:ext cx="5504525" cy="1352283"/>
          </a:xfrm>
        </p:spPr>
        <p:txBody>
          <a:bodyPr>
            <a:noAutofit/>
          </a:bodyPr>
          <a:lstStyle/>
          <a:p>
            <a:r>
              <a:rPr lang="pl-PL" b="1" i="1" dirty="0" smtClean="0">
                <a:latin typeface="Arial" panose="020B0604020202020204" pitchFamily="34" charset="0"/>
                <a:cs typeface="Arial" panose="020B0604020202020204" pitchFamily="34" charset="0"/>
              </a:rPr>
              <a:t>„</a:t>
            </a:r>
            <a:r>
              <a:rPr lang="pl-PL" b="1" i="1" dirty="0">
                <a:latin typeface="Arial" panose="020B0604020202020204" pitchFamily="34" charset="0"/>
                <a:cs typeface="Arial" panose="020B0604020202020204" pitchFamily="34" charset="0"/>
              </a:rPr>
              <a:t>Ale nie depczcie przeszłości ołtarzy,</a:t>
            </a:r>
            <a:br>
              <a:rPr lang="pl-PL" b="1" i="1" dirty="0">
                <a:latin typeface="Arial" panose="020B0604020202020204" pitchFamily="34" charset="0"/>
                <a:cs typeface="Arial" panose="020B0604020202020204" pitchFamily="34" charset="0"/>
              </a:rPr>
            </a:br>
            <a:r>
              <a:rPr lang="pl-PL" b="1" i="1" dirty="0">
                <a:latin typeface="Arial" panose="020B0604020202020204" pitchFamily="34" charset="0"/>
                <a:cs typeface="Arial" panose="020B0604020202020204" pitchFamily="34" charset="0"/>
              </a:rPr>
              <a:t>Choć macie sami doskonalsze </a:t>
            </a:r>
            <a:r>
              <a:rPr lang="pl-PL" b="1" i="1" dirty="0" smtClean="0">
                <a:latin typeface="Arial" panose="020B0604020202020204" pitchFamily="34" charset="0"/>
                <a:cs typeface="Arial" panose="020B0604020202020204" pitchFamily="34" charset="0"/>
              </a:rPr>
              <a:t>wznieść”</a:t>
            </a:r>
            <a:br>
              <a:rPr lang="pl-PL" b="1" i="1" dirty="0" smtClean="0">
                <a:latin typeface="Arial" panose="020B0604020202020204" pitchFamily="34" charset="0"/>
                <a:cs typeface="Arial" panose="020B0604020202020204" pitchFamily="34" charset="0"/>
              </a:rPr>
            </a:br>
            <a:r>
              <a:rPr lang="pl-PL" b="1" i="1" dirty="0">
                <a:latin typeface="Arial" panose="020B0604020202020204" pitchFamily="34" charset="0"/>
                <a:cs typeface="Arial" panose="020B0604020202020204" pitchFamily="34" charset="0"/>
              </a:rPr>
              <a:t>	</a:t>
            </a:r>
            <a:r>
              <a:rPr lang="pl-PL" b="1" i="1" dirty="0" smtClean="0">
                <a:latin typeface="Arial" panose="020B0604020202020204" pitchFamily="34" charset="0"/>
                <a:cs typeface="Arial" panose="020B0604020202020204" pitchFamily="34" charset="0"/>
              </a:rPr>
              <a:t>				</a:t>
            </a:r>
            <a:r>
              <a:rPr lang="pl-PL" i="1" dirty="0" smtClean="0">
                <a:latin typeface="Arial" panose="020B0604020202020204" pitchFamily="34" charset="0"/>
                <a:cs typeface="Arial" panose="020B0604020202020204" pitchFamily="34" charset="0"/>
              </a:rPr>
              <a:t>Adam Asnyk</a:t>
            </a:r>
            <a:r>
              <a:rPr lang="pl-PL" i="1" dirty="0">
                <a:latin typeface="Arial" panose="020B0604020202020204" pitchFamily="34" charset="0"/>
                <a:cs typeface="Arial" panose="020B0604020202020204" pitchFamily="34" charset="0"/>
              </a:rPr>
              <a:t/>
            </a:r>
            <a:br>
              <a:rPr lang="pl-PL" i="1" dirty="0">
                <a:latin typeface="Arial" panose="020B0604020202020204" pitchFamily="34" charset="0"/>
                <a:cs typeface="Arial" panose="020B0604020202020204" pitchFamily="34" charset="0"/>
              </a:rPr>
            </a:br>
            <a:endParaRPr lang="pl-PL" i="1" dirty="0">
              <a:latin typeface="Arial" panose="020B0604020202020204" pitchFamily="34" charset="0"/>
              <a:cs typeface="Arial" panose="020B0604020202020204" pitchFamily="34" charset="0"/>
            </a:endParaRPr>
          </a:p>
        </p:txBody>
      </p:sp>
      <p:pic>
        <p:nvPicPr>
          <p:cNvPr id="5" name="Symbol zastępczy zawartości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14717" y="1081825"/>
            <a:ext cx="4513262" cy="3008841"/>
          </a:xfrm>
        </p:spPr>
      </p:pic>
      <p:sp>
        <p:nvSpPr>
          <p:cNvPr id="4" name="Symbol zastępczy tekstu 3"/>
          <p:cNvSpPr>
            <a:spLocks noGrp="1"/>
          </p:cNvSpPr>
          <p:nvPr>
            <p:ph type="body" sz="half" idx="2"/>
          </p:nvPr>
        </p:nvSpPr>
        <p:spPr>
          <a:xfrm>
            <a:off x="677334" y="2434109"/>
            <a:ext cx="6157078" cy="3734872"/>
          </a:xfrm>
        </p:spPr>
        <p:txBody>
          <a:bodyPr>
            <a:noAutofit/>
          </a:bodyPr>
          <a:lstStyle/>
          <a:p>
            <a:pPr algn="ctr"/>
            <a:r>
              <a:rPr lang="pl-PL" sz="2800" dirty="0" smtClean="0">
                <a:latin typeface="Arial" panose="020B0604020202020204" pitchFamily="34" charset="0"/>
                <a:cs typeface="Arial" panose="020B0604020202020204" pitchFamily="34" charset="0"/>
              </a:rPr>
              <a:t>Zachęcam wszystkich do odwiedzenia tego obiektu historycznego wracając po lekcjach, ponieważ znajduje się on tylko kilka minut od naszej szkoły. Warto złożyć tam kwiaty lub zapalić znicz dla uczczenia pamięci tych, którzy zginęli za naszą wolność.</a:t>
            </a:r>
            <a:endParaRPr lang="pl-PL"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805589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15000">
        <p15:prstTrans prst="drape"/>
      </p:transition>
    </mc:Choice>
    <mc:Fallback>
      <p:transition spd="slow" advTm="15000">
        <p:fade/>
      </p:transition>
    </mc:Fallback>
  </mc:AlternateContent>
  <p:timing>
    <p:tnLst>
      <p:par>
        <p:cTn id="1" dur="indefinite" restart="never" nodeType="tmRoot"/>
      </p:par>
    </p:tnLst>
  </p:timing>
</p:sld>
</file>

<file path=ppt/theme/theme1.xml><?xml version="1.0" encoding="utf-8"?>
<a:theme xmlns:a="http://schemas.openxmlformats.org/drawingml/2006/main" name="Faseta">
  <a:themeElements>
    <a:clrScheme name="Fas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s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s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docProps/app.xml><?xml version="1.0" encoding="utf-8"?>
<Properties xmlns="http://schemas.openxmlformats.org/officeDocument/2006/extended-properties" xmlns:vt="http://schemas.openxmlformats.org/officeDocument/2006/docPropsVTypes">
  <Template>Facet</Template>
  <TotalTime>125</TotalTime>
  <Words>120</Words>
  <Application>Microsoft Office PowerPoint</Application>
  <PresentationFormat>Panoramiczny</PresentationFormat>
  <Paragraphs>11</Paragraphs>
  <Slides>7</Slides>
  <Notes>0</Notes>
  <HiddenSlides>0</HiddenSlides>
  <MMClips>1</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7</vt:i4>
      </vt:variant>
    </vt:vector>
  </HeadingPairs>
  <TitlesOfParts>
    <vt:vector size="11" baseType="lpstr">
      <vt:lpstr>Arial</vt:lpstr>
      <vt:lpstr>Trebuchet MS</vt:lpstr>
      <vt:lpstr>Wingdings 3</vt:lpstr>
      <vt:lpstr>Faseta</vt:lpstr>
      <vt:lpstr>Pomnik Żołnierzy Francuskich w Gliwicach. Oliwia Fiołka kl. VII „a”, SP nr 9 Gliwice</vt:lpstr>
      <vt:lpstr>Zacznijmy od zadanie sobie pytania – Co robili Francuzi z Gliwicach ponad sto lat temu?</vt:lpstr>
      <vt:lpstr>Pomnik- sarkofag Żołnierzy Francuskich w Gliwicach.</vt:lpstr>
      <vt:lpstr>Nazwiska poległych żołnierzy i oficerów francuskich wyryto z każdej stron tego pomnika.</vt:lpstr>
      <vt:lpstr>Wyryty jest również napis:  „Żołnierzom Francuskim, Synom Zaprzyjaźnionego Narodu, Poległym za Francję, Polskę i Ludzką Godność. Wdzięczni Polacy.”</vt:lpstr>
      <vt:lpstr>Jednym z poległych był …</vt:lpstr>
      <vt:lpstr>„Ale nie depczcie przeszłości ołtarzy, Choć macie sami doskonalsze wznieść”      Adam Asnyk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Pomnik żołnierzy francuskich w Gliwicach. Oliwia Fiołka kl. VII „a”</dc:title>
  <dc:creator>Wojtek</dc:creator>
  <cp:lastModifiedBy>Wojtek</cp:lastModifiedBy>
  <cp:revision>15</cp:revision>
  <dcterms:created xsi:type="dcterms:W3CDTF">2023-11-04T14:47:58Z</dcterms:created>
  <dcterms:modified xsi:type="dcterms:W3CDTF">2023-11-04T16:53:43Z</dcterms:modified>
</cp:coreProperties>
</file>